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18288000" cy="10287000"/>
  <p:notesSz cx="6858000" cy="9144000"/>
  <p:embeddedFontLst>
    <p:embeddedFont>
      <p:font typeface="Canva Sans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6" d="100"/>
          <a:sy n="36" d="100"/>
        </p:scale>
        <p:origin x="-57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svg"/><Relationship Id="rId7" Type="http://schemas.openxmlformats.org/officeDocument/2006/relationships/image" Target="../media/image4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3.svg"/><Relationship Id="rId4" Type="http://schemas.openxmlformats.org/officeDocument/2006/relationships/image" Target="../media/image17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5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4.png"/><Relationship Id="rId3" Type="http://schemas.openxmlformats.org/officeDocument/2006/relationships/image" Target="../media/image16.svg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23.svg"/><Relationship Id="rId4" Type="http://schemas.openxmlformats.org/officeDocument/2006/relationships/image" Target="../media/image9.jpeg"/><Relationship Id="rId9" Type="http://schemas.openxmlformats.org/officeDocument/2006/relationships/image" Target="../media/image12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3.sv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1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53001" y="599423"/>
            <a:ext cx="12581999" cy="9088154"/>
          </a:xfrm>
          <a:custGeom>
            <a:avLst/>
            <a:gdLst/>
            <a:ahLst/>
            <a:cxnLst/>
            <a:rect l="l" t="t" r="r" b="b"/>
            <a:pathLst>
              <a:path w="12581999" h="9088154">
                <a:moveTo>
                  <a:pt x="0" y="0"/>
                </a:moveTo>
                <a:lnTo>
                  <a:pt x="12581998" y="0"/>
                </a:lnTo>
                <a:lnTo>
                  <a:pt x="12581998" y="9088154"/>
                </a:lnTo>
                <a:lnTo>
                  <a:pt x="0" y="9088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1634" y="1968413"/>
            <a:ext cx="3501060" cy="3322824"/>
          </a:xfrm>
          <a:custGeom>
            <a:avLst/>
            <a:gdLst/>
            <a:ahLst/>
            <a:cxnLst/>
            <a:rect l="l" t="t" r="r" b="b"/>
            <a:pathLst>
              <a:path w="3501060" h="3322824">
                <a:moveTo>
                  <a:pt x="0" y="0"/>
                </a:moveTo>
                <a:lnTo>
                  <a:pt x="3501061" y="0"/>
                </a:lnTo>
                <a:lnTo>
                  <a:pt x="3501061" y="3322825"/>
                </a:lnTo>
                <a:lnTo>
                  <a:pt x="0" y="3322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18236" y="1968413"/>
            <a:ext cx="1965874" cy="1723011"/>
          </a:xfrm>
          <a:custGeom>
            <a:avLst/>
            <a:gdLst/>
            <a:ahLst/>
            <a:cxnLst/>
            <a:rect l="l" t="t" r="r" b="b"/>
            <a:pathLst>
              <a:path w="1965874" h="1723011">
                <a:moveTo>
                  <a:pt x="0" y="0"/>
                </a:moveTo>
                <a:lnTo>
                  <a:pt x="1965873" y="0"/>
                </a:lnTo>
                <a:lnTo>
                  <a:pt x="1965873" y="1723011"/>
                </a:lnTo>
                <a:lnTo>
                  <a:pt x="0" y="17230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812381">
            <a:off x="-643015" y="7203321"/>
            <a:ext cx="1965874" cy="1723011"/>
          </a:xfrm>
          <a:custGeom>
            <a:avLst/>
            <a:gdLst/>
            <a:ahLst/>
            <a:cxnLst/>
            <a:rect l="l" t="t" r="r" b="b"/>
            <a:pathLst>
              <a:path w="1965874" h="1723011">
                <a:moveTo>
                  <a:pt x="0" y="0"/>
                </a:moveTo>
                <a:lnTo>
                  <a:pt x="1965874" y="0"/>
                </a:lnTo>
                <a:lnTo>
                  <a:pt x="1965874" y="1723011"/>
                </a:lnTo>
                <a:lnTo>
                  <a:pt x="0" y="17230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319869">
            <a:off x="1671354" y="8204956"/>
            <a:ext cx="2816798" cy="1634320"/>
          </a:xfrm>
          <a:custGeom>
            <a:avLst/>
            <a:gdLst/>
            <a:ahLst/>
            <a:cxnLst/>
            <a:rect l="l" t="t" r="r" b="b"/>
            <a:pathLst>
              <a:path w="2816798" h="1634320">
                <a:moveTo>
                  <a:pt x="0" y="0"/>
                </a:moveTo>
                <a:lnTo>
                  <a:pt x="2816798" y="0"/>
                </a:lnTo>
                <a:lnTo>
                  <a:pt x="2816798" y="1634319"/>
                </a:lnTo>
                <a:lnTo>
                  <a:pt x="0" y="1634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3397">
            <a:off x="2806157" y="-207695"/>
            <a:ext cx="2069650" cy="1200821"/>
          </a:xfrm>
          <a:custGeom>
            <a:avLst/>
            <a:gdLst/>
            <a:ahLst/>
            <a:cxnLst/>
            <a:rect l="l" t="t" r="r" b="b"/>
            <a:pathLst>
              <a:path w="2069650" h="1200821">
                <a:moveTo>
                  <a:pt x="0" y="0"/>
                </a:moveTo>
                <a:lnTo>
                  <a:pt x="2069650" y="0"/>
                </a:lnTo>
                <a:lnTo>
                  <a:pt x="2069650" y="1200821"/>
                </a:lnTo>
                <a:lnTo>
                  <a:pt x="0" y="1200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906648">
            <a:off x="12955257" y="858073"/>
            <a:ext cx="2199983" cy="1944352"/>
          </a:xfrm>
          <a:custGeom>
            <a:avLst/>
            <a:gdLst/>
            <a:ahLst/>
            <a:cxnLst/>
            <a:rect l="l" t="t" r="r" b="b"/>
            <a:pathLst>
              <a:path w="2199983" h="1944352">
                <a:moveTo>
                  <a:pt x="0" y="0"/>
                </a:moveTo>
                <a:lnTo>
                  <a:pt x="2199983" y="0"/>
                </a:lnTo>
                <a:lnTo>
                  <a:pt x="2199983" y="1944352"/>
                </a:lnTo>
                <a:lnTo>
                  <a:pt x="0" y="19443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12695" y="3216506"/>
            <a:ext cx="10462611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12"/>
              </a:lnSpc>
            </a:pPr>
            <a:r>
              <a:rPr lang="en-US" sz="9012" b="1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Turning ML into Actionable Interfaces with </a:t>
            </a:r>
            <a:r>
              <a:rPr lang="en-US" sz="9012" b="1" dirty="0" err="1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Streamlit</a:t>
            </a:r>
            <a:endParaRPr lang="en-US" sz="9012" b="1" dirty="0">
              <a:solidFill>
                <a:srgbClr val="0F1113"/>
              </a:solidFill>
              <a:latin typeface="Times New Roman" pitchFamily="18" charset="0"/>
              <a:ea typeface="Nourd Bold"/>
              <a:cs typeface="Times New Roman" pitchFamily="18" charset="0"/>
              <a:sym typeface="Nou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75482" y="2633026"/>
            <a:ext cx="8937036" cy="46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</a:pPr>
            <a:r>
              <a:rPr lang="en-US" sz="3500" b="1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Prediction Page UI</a:t>
            </a:r>
          </a:p>
        </p:txBody>
      </p:sp>
      <p:sp>
        <p:nvSpPr>
          <p:cNvPr id="12" name="Freeform 12"/>
          <p:cNvSpPr/>
          <p:nvPr/>
        </p:nvSpPr>
        <p:spPr>
          <a:xfrm rot="709859">
            <a:off x="14119561" y="7362746"/>
            <a:ext cx="3782437" cy="1019267"/>
          </a:xfrm>
          <a:custGeom>
            <a:avLst/>
            <a:gdLst/>
            <a:ahLst/>
            <a:cxnLst/>
            <a:rect l="l" t="t" r="r" b="b"/>
            <a:pathLst>
              <a:path w="3782437" h="1019267">
                <a:moveTo>
                  <a:pt x="0" y="0"/>
                </a:moveTo>
                <a:lnTo>
                  <a:pt x="3782437" y="0"/>
                </a:lnTo>
                <a:lnTo>
                  <a:pt x="3782437" y="1019267"/>
                </a:lnTo>
                <a:lnTo>
                  <a:pt x="0" y="10192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37211">
            <a:off x="15561760" y="1421919"/>
            <a:ext cx="3395080" cy="2766560"/>
          </a:xfrm>
          <a:custGeom>
            <a:avLst/>
            <a:gdLst/>
            <a:ahLst/>
            <a:cxnLst/>
            <a:rect l="l" t="t" r="r" b="b"/>
            <a:pathLst>
              <a:path w="3395080" h="2766560">
                <a:moveTo>
                  <a:pt x="0" y="0"/>
                </a:moveTo>
                <a:lnTo>
                  <a:pt x="3395080" y="0"/>
                </a:lnTo>
                <a:lnTo>
                  <a:pt x="3395080" y="2766560"/>
                </a:lnTo>
                <a:lnTo>
                  <a:pt x="0" y="276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09859">
            <a:off x="-862519" y="1953309"/>
            <a:ext cx="3782437" cy="1019267"/>
          </a:xfrm>
          <a:custGeom>
            <a:avLst/>
            <a:gdLst/>
            <a:ahLst/>
            <a:cxnLst/>
            <a:rect l="l" t="t" r="r" b="b"/>
            <a:pathLst>
              <a:path w="3782437" h="1019267">
                <a:moveTo>
                  <a:pt x="0" y="0"/>
                </a:moveTo>
                <a:lnTo>
                  <a:pt x="3782438" y="0"/>
                </a:lnTo>
                <a:lnTo>
                  <a:pt x="3782438" y="1019267"/>
                </a:lnTo>
                <a:lnTo>
                  <a:pt x="0" y="1019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806379"/>
            <a:ext cx="16230600" cy="6451921"/>
            <a:chOff x="0" y="0"/>
            <a:chExt cx="4274726" cy="1699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699271"/>
            </a:xfrm>
            <a:custGeom>
              <a:avLst/>
              <a:gdLst/>
              <a:ahLst/>
              <a:cxnLst/>
              <a:rect l="l" t="t" r="r" b="b"/>
              <a:pathLst>
                <a:path w="4274726" h="1699271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675422"/>
                  </a:lnTo>
                  <a:cubicBezTo>
                    <a:pt x="4274726" y="1681747"/>
                    <a:pt x="4272213" y="1687813"/>
                    <a:pt x="4267741" y="1692286"/>
                  </a:cubicBezTo>
                  <a:cubicBezTo>
                    <a:pt x="4263268" y="1696759"/>
                    <a:pt x="4257201" y="1699271"/>
                    <a:pt x="4250876" y="1699271"/>
                  </a:cubicBezTo>
                  <a:lnTo>
                    <a:pt x="23850" y="1699271"/>
                  </a:lnTo>
                  <a:cubicBezTo>
                    <a:pt x="17524" y="1699271"/>
                    <a:pt x="11458" y="1696759"/>
                    <a:pt x="6985" y="1692286"/>
                  </a:cubicBezTo>
                  <a:cubicBezTo>
                    <a:pt x="2513" y="1687813"/>
                    <a:pt x="0" y="1681747"/>
                    <a:pt x="0" y="1675422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737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288830"/>
              </p:ext>
            </p:extLst>
          </p:nvPr>
        </p:nvGraphicFramePr>
        <p:xfrm>
          <a:off x="1542325" y="2995611"/>
          <a:ext cx="15203350" cy="5957889"/>
        </p:xfrm>
        <a:graphic>
          <a:graphicData uri="http://schemas.openxmlformats.org/drawingml/2006/table">
            <a:tbl>
              <a:tblPr/>
              <a:tblGrid>
                <a:gridCol w="7601675"/>
                <a:gridCol w="7601675"/>
              </a:tblGrid>
              <a:tr h="1143914">
                <a:tc>
                  <a:txBody>
                    <a:bodyPr/>
                    <a:lstStyle/>
                    <a:p>
                      <a:pPr algn="ctr">
                        <a:lnSpc>
                          <a:spcPts val="6019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Nourd Bold"/>
                          <a:cs typeface="Times New Roman" pitchFamily="18" charset="0"/>
                          <a:sym typeface="Nourd Bold"/>
                        </a:rPr>
                        <a:t>Feature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019"/>
                        </a:lnSpc>
                        <a:defRPr/>
                      </a:pPr>
                      <a:r>
                        <a:rPr lang="en-US" sz="3600" b="1">
                          <a:solidFill>
                            <a:srgbClr val="0F1113"/>
                          </a:solidFill>
                          <a:latin typeface="Times New Roman" pitchFamily="18" charset="0"/>
                          <a:ea typeface="Nourd Bold"/>
                          <a:cs typeface="Times New Roman" pitchFamily="18" charset="0"/>
                          <a:sym typeface="Nourd Bold"/>
                        </a:rPr>
                        <a:t>Description</a:t>
                      </a: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4CB"/>
                    </a:solidFill>
                  </a:tcPr>
                </a:tc>
              </a:tr>
              <a:tr h="962795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 dirty="0" err="1">
                          <a:solidFill>
                            <a:srgbClr val="0F1113"/>
                          </a:solidFill>
                          <a:latin typeface="Times New Roman" pitchFamily="18" charset="0"/>
                          <a:ea typeface="Nourd"/>
                          <a:cs typeface="Times New Roman" pitchFamily="18" charset="0"/>
                          <a:sym typeface="Nourd"/>
                        </a:rPr>
                        <a:t>st.metric</a:t>
                      </a:r>
                      <a:r>
                        <a:rPr lang="en-US" sz="360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Nourd"/>
                          <a:cs typeface="Times New Roman" pitchFamily="18" charset="0"/>
                          <a:sym typeface="Nourd"/>
                        </a:rPr>
                        <a:t>()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Displays model output</a:t>
                      </a: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962795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validate_inputs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()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Checks data validity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962795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joblib.load()</a:t>
                      </a: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Loads trained model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962795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Modular layout</a:t>
                      </a: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Improves clarity &amp; reuse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962795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Logging</a:t>
                      </a: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Enables audits, fairness analysis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12530542" y="-572996"/>
            <a:ext cx="2199983" cy="1944352"/>
          </a:xfrm>
          <a:custGeom>
            <a:avLst/>
            <a:gdLst/>
            <a:ahLst/>
            <a:cxnLst/>
            <a:rect l="l" t="t" r="r" b="b"/>
            <a:pathLst>
              <a:path w="2199983" h="1944352">
                <a:moveTo>
                  <a:pt x="0" y="0"/>
                </a:moveTo>
                <a:lnTo>
                  <a:pt x="2199984" y="0"/>
                </a:lnTo>
                <a:lnTo>
                  <a:pt x="2199984" y="1944351"/>
                </a:lnTo>
                <a:lnTo>
                  <a:pt x="0" y="19443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11490">
            <a:off x="2449394" y="-631511"/>
            <a:ext cx="1965874" cy="1723011"/>
          </a:xfrm>
          <a:custGeom>
            <a:avLst/>
            <a:gdLst/>
            <a:ahLst/>
            <a:cxnLst/>
            <a:rect l="l" t="t" r="r" b="b"/>
            <a:pathLst>
              <a:path w="1965874" h="1723011">
                <a:moveTo>
                  <a:pt x="0" y="0"/>
                </a:moveTo>
                <a:lnTo>
                  <a:pt x="1965874" y="0"/>
                </a:lnTo>
                <a:lnTo>
                  <a:pt x="1965874" y="1723011"/>
                </a:lnTo>
                <a:lnTo>
                  <a:pt x="0" y="1723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066800" y="1510903"/>
            <a:ext cx="16306799" cy="736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82"/>
              </a:lnSpc>
              <a:spcBef>
                <a:spcPct val="0"/>
              </a:spcBef>
            </a:pPr>
            <a:r>
              <a:rPr lang="en-US" sz="6600" b="1" u="none" strike="noStrike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Features and Descriptions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02925" y="1624868"/>
            <a:ext cx="14473368" cy="7037264"/>
            <a:chOff x="0" y="0"/>
            <a:chExt cx="19297824" cy="93830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4496" cy="9383019"/>
            </a:xfrm>
            <a:custGeom>
              <a:avLst/>
              <a:gdLst/>
              <a:ahLst/>
              <a:cxnLst/>
              <a:rect l="l" t="t" r="r" b="b"/>
              <a:pathLst>
                <a:path w="15514496" h="9383019">
                  <a:moveTo>
                    <a:pt x="0" y="0"/>
                  </a:moveTo>
                  <a:lnTo>
                    <a:pt x="15514496" y="0"/>
                  </a:lnTo>
                  <a:lnTo>
                    <a:pt x="15514496" y="9383019"/>
                  </a:lnTo>
                  <a:lnTo>
                    <a:pt x="0" y="9383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783328" y="0"/>
              <a:ext cx="15514496" cy="9383019"/>
            </a:xfrm>
            <a:custGeom>
              <a:avLst/>
              <a:gdLst/>
              <a:ahLst/>
              <a:cxnLst/>
              <a:rect l="l" t="t" r="r" b="b"/>
              <a:pathLst>
                <a:path w="15514496" h="9383019">
                  <a:moveTo>
                    <a:pt x="0" y="0"/>
                  </a:moveTo>
                  <a:lnTo>
                    <a:pt x="15514496" y="0"/>
                  </a:lnTo>
                  <a:lnTo>
                    <a:pt x="15514496" y="9383019"/>
                  </a:lnTo>
                  <a:lnTo>
                    <a:pt x="0" y="9383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196473" y="2263064"/>
            <a:ext cx="11886270" cy="5363424"/>
            <a:chOff x="0" y="152400"/>
            <a:chExt cx="15848360" cy="7151231"/>
          </a:xfrm>
        </p:grpSpPr>
        <p:sp>
          <p:nvSpPr>
            <p:cNvPr id="7" name="TextBox 7"/>
            <p:cNvSpPr txBox="1"/>
            <p:nvPr/>
          </p:nvSpPr>
          <p:spPr>
            <a:xfrm>
              <a:off x="137567" y="152400"/>
              <a:ext cx="15573229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00"/>
                </a:lnSpc>
              </a:pPr>
              <a:r>
                <a:rPr lang="en-US" sz="8300" b="1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Quiz Time!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8366"/>
              <a:ext cx="15848360" cy="5115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039"/>
                </a:lnSpc>
              </a:pPr>
              <a:r>
                <a:rPr lang="en-US" sz="4199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Quiz Qs:</a:t>
              </a:r>
            </a:p>
            <a:p>
              <a:pPr marL="906778" lvl="1" indent="-453389" algn="just">
                <a:lnSpc>
                  <a:spcPts val="5039"/>
                </a:lnSpc>
                <a:buAutoNum type="arabicPeriod"/>
              </a:pPr>
              <a:r>
                <a:rPr lang="en-US" sz="4199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What function is used to load </a:t>
              </a:r>
              <a:r>
                <a:rPr lang="en-US" sz="4199" dirty="0" err="1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model.pkl</a:t>
              </a:r>
              <a:r>
                <a:rPr lang="en-US" sz="4199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?</a:t>
              </a:r>
            </a:p>
            <a:p>
              <a:pPr marL="906778" lvl="1" indent="-453389" algn="just">
                <a:lnSpc>
                  <a:spcPts val="5039"/>
                </a:lnSpc>
                <a:buAutoNum type="arabicPeriod"/>
              </a:pPr>
              <a:r>
                <a:rPr lang="en-US" sz="4199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Why modularize the script?</a:t>
              </a:r>
            </a:p>
            <a:p>
              <a:pPr marL="906778" lvl="1" indent="-453389" algn="just">
                <a:lnSpc>
                  <a:spcPts val="5039"/>
                </a:lnSpc>
                <a:buAutoNum type="arabicPeriod"/>
              </a:pPr>
              <a:r>
                <a:rPr lang="en-US" sz="4199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How to block 300V input?</a:t>
              </a:r>
            </a:p>
            <a:p>
              <a:pPr marL="906778" lvl="1" indent="-453389" algn="just">
                <a:lnSpc>
                  <a:spcPts val="5039"/>
                </a:lnSpc>
                <a:buAutoNum type="arabicPeriod"/>
              </a:pPr>
              <a:r>
                <a:rPr lang="en-US" sz="4199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What allows side-by-side metrics?</a:t>
              </a:r>
            </a:p>
            <a:p>
              <a:pPr marL="0" lvl="0" indent="0" algn="just">
                <a:lnSpc>
                  <a:spcPts val="5039"/>
                </a:lnSpc>
              </a:pPr>
              <a:endParaRPr lang="en-US" sz="4199" dirty="0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5393356" y="5467512"/>
            <a:ext cx="1965874" cy="1723011"/>
          </a:xfrm>
          <a:custGeom>
            <a:avLst/>
            <a:gdLst/>
            <a:ahLst/>
            <a:cxnLst/>
            <a:rect l="l" t="t" r="r" b="b"/>
            <a:pathLst>
              <a:path w="1965874" h="1723011">
                <a:moveTo>
                  <a:pt x="0" y="0"/>
                </a:moveTo>
                <a:lnTo>
                  <a:pt x="1965873" y="0"/>
                </a:lnTo>
                <a:lnTo>
                  <a:pt x="1965873" y="1723011"/>
                </a:lnTo>
                <a:lnTo>
                  <a:pt x="0" y="1723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84952">
            <a:off x="887354" y="2896266"/>
            <a:ext cx="2031142" cy="1178478"/>
          </a:xfrm>
          <a:custGeom>
            <a:avLst/>
            <a:gdLst/>
            <a:ahLst/>
            <a:cxnLst/>
            <a:rect l="l" t="t" r="r" b="b"/>
            <a:pathLst>
              <a:path w="2031142" h="1178478">
                <a:moveTo>
                  <a:pt x="0" y="0"/>
                </a:moveTo>
                <a:lnTo>
                  <a:pt x="2031142" y="0"/>
                </a:lnTo>
                <a:lnTo>
                  <a:pt x="2031142" y="1178479"/>
                </a:lnTo>
                <a:lnTo>
                  <a:pt x="0" y="1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1568" y="5855049"/>
            <a:ext cx="1965874" cy="1723011"/>
          </a:xfrm>
          <a:custGeom>
            <a:avLst/>
            <a:gdLst/>
            <a:ahLst/>
            <a:cxnLst/>
            <a:rect l="l" t="t" r="r" b="b"/>
            <a:pathLst>
              <a:path w="1965874" h="1723011">
                <a:moveTo>
                  <a:pt x="0" y="0"/>
                </a:moveTo>
                <a:lnTo>
                  <a:pt x="1965874" y="0"/>
                </a:lnTo>
                <a:lnTo>
                  <a:pt x="1965874" y="1723012"/>
                </a:lnTo>
                <a:lnTo>
                  <a:pt x="0" y="1723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64553">
            <a:off x="2808425" y="9258448"/>
            <a:ext cx="1781965" cy="1452076"/>
          </a:xfrm>
          <a:custGeom>
            <a:avLst/>
            <a:gdLst/>
            <a:ahLst/>
            <a:cxnLst/>
            <a:rect l="l" t="t" r="r" b="b"/>
            <a:pathLst>
              <a:path w="1781965" h="1452076">
                <a:moveTo>
                  <a:pt x="0" y="0"/>
                </a:moveTo>
                <a:lnTo>
                  <a:pt x="1781965" y="0"/>
                </a:lnTo>
                <a:lnTo>
                  <a:pt x="1781965" y="1452075"/>
                </a:lnTo>
                <a:lnTo>
                  <a:pt x="0" y="1452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89575" y="3885232"/>
            <a:ext cx="2847395" cy="2516536"/>
          </a:xfrm>
          <a:custGeom>
            <a:avLst/>
            <a:gdLst/>
            <a:ahLst/>
            <a:cxnLst/>
            <a:rect l="l" t="t" r="r" b="b"/>
            <a:pathLst>
              <a:path w="2847395" h="2516536">
                <a:moveTo>
                  <a:pt x="0" y="0"/>
                </a:moveTo>
                <a:lnTo>
                  <a:pt x="2847395" y="0"/>
                </a:lnTo>
                <a:lnTo>
                  <a:pt x="2847395" y="2516536"/>
                </a:lnTo>
                <a:lnTo>
                  <a:pt x="0" y="2516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1208" y="7578061"/>
            <a:ext cx="1971692" cy="1917918"/>
          </a:xfrm>
          <a:custGeom>
            <a:avLst/>
            <a:gdLst/>
            <a:ahLst/>
            <a:cxnLst/>
            <a:rect l="l" t="t" r="r" b="b"/>
            <a:pathLst>
              <a:path w="1971692" h="1917918">
                <a:moveTo>
                  <a:pt x="0" y="0"/>
                </a:moveTo>
                <a:lnTo>
                  <a:pt x="1971692" y="0"/>
                </a:lnTo>
                <a:lnTo>
                  <a:pt x="1971692" y="1917918"/>
                </a:lnTo>
                <a:lnTo>
                  <a:pt x="0" y="19179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16230600" cy="143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87"/>
              </a:lnSpc>
              <a:spcBef>
                <a:spcPct val="0"/>
              </a:spcBef>
            </a:pPr>
            <a:r>
              <a:rPr lang="en-US" sz="10079" b="1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Thank You For Listening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 rot="-1242700">
            <a:off x="5017443" y="-456883"/>
            <a:ext cx="12975367" cy="1065456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546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12185" y="2259808"/>
            <a:ext cx="6080937" cy="6080244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4"/>
              <a:stretch>
                <a:fillRect t="-25145" b="-2514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984997" y="934559"/>
            <a:ext cx="9777622" cy="175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0"/>
              </a:lnSpc>
            </a:pPr>
            <a:r>
              <a:rPr lang="en-US" sz="6800" b="1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Ov</a:t>
            </a:r>
            <a:r>
              <a:rPr lang="en-US" sz="6800" b="1" u="none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erview </a:t>
            </a:r>
          </a:p>
          <a:p>
            <a:pPr marL="0" lvl="0" indent="0" algn="ctr">
              <a:lnSpc>
                <a:spcPts val="6800"/>
              </a:lnSpc>
            </a:pPr>
            <a:r>
              <a:rPr lang="en-US" sz="6800" b="1" u="none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Points: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05061" y="3380813"/>
            <a:ext cx="8200131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just">
              <a:lnSpc>
                <a:spcPts val="4200"/>
              </a:lnSpc>
              <a:buFont typeface="Arial"/>
              <a:buChar char="•"/>
            </a:pPr>
            <a:r>
              <a:rPr lang="en-US" sz="3500" dirty="0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Modular</a:t>
            </a:r>
            <a:r>
              <a:rPr lang="en-US" sz="3500" u="none" dirty="0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 </a:t>
            </a:r>
            <a:r>
              <a:rPr lang="en-US" sz="3500" u="none" dirty="0" err="1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Streamlit</a:t>
            </a:r>
            <a:r>
              <a:rPr lang="en-US" sz="3500" u="none" dirty="0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 design</a:t>
            </a:r>
          </a:p>
          <a:p>
            <a:pPr algn="just">
              <a:lnSpc>
                <a:spcPts val="4200"/>
              </a:lnSpc>
            </a:pPr>
            <a:endParaRPr lang="en-US" sz="3500" u="none" dirty="0">
              <a:solidFill>
                <a:srgbClr val="0F1113"/>
              </a:solidFill>
              <a:latin typeface="Times New Roman" pitchFamily="18" charset="0"/>
              <a:ea typeface="Nourd"/>
              <a:cs typeface="Times New Roman" pitchFamily="18" charset="0"/>
              <a:sym typeface="Nourd"/>
            </a:endParaRPr>
          </a:p>
          <a:p>
            <a:pPr marL="755652" lvl="1" indent="-377826" algn="just">
              <a:lnSpc>
                <a:spcPts val="4200"/>
              </a:lnSpc>
              <a:buFont typeface="Arial"/>
              <a:buChar char="•"/>
            </a:pPr>
            <a:r>
              <a:rPr lang="en-US" sz="3500" u="none" dirty="0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User-friendly layout with </a:t>
            </a:r>
            <a:r>
              <a:rPr lang="en-US" sz="3500" u="none" dirty="0" err="1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st.metric</a:t>
            </a:r>
            <a:r>
              <a:rPr lang="en-US" sz="3500" u="none" dirty="0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()</a:t>
            </a:r>
          </a:p>
          <a:p>
            <a:pPr algn="just">
              <a:lnSpc>
                <a:spcPts val="4200"/>
              </a:lnSpc>
            </a:pPr>
            <a:endParaRPr lang="en-US" sz="3500" u="none" dirty="0">
              <a:solidFill>
                <a:srgbClr val="0F1113"/>
              </a:solidFill>
              <a:latin typeface="Times New Roman" pitchFamily="18" charset="0"/>
              <a:ea typeface="Nourd"/>
              <a:cs typeface="Times New Roman" pitchFamily="18" charset="0"/>
              <a:sym typeface="Nourd"/>
            </a:endParaRPr>
          </a:p>
          <a:p>
            <a:pPr marL="755652" lvl="1" indent="-377826" algn="just">
              <a:lnSpc>
                <a:spcPts val="4200"/>
              </a:lnSpc>
              <a:buFont typeface="Arial"/>
              <a:buChar char="•"/>
            </a:pPr>
            <a:r>
              <a:rPr lang="en-US" sz="3500" u="none" dirty="0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Input validation and logging</a:t>
            </a:r>
          </a:p>
          <a:p>
            <a:pPr algn="just">
              <a:lnSpc>
                <a:spcPts val="4200"/>
              </a:lnSpc>
            </a:pPr>
            <a:endParaRPr lang="en-US" sz="3500" u="none" dirty="0">
              <a:solidFill>
                <a:srgbClr val="0F1113"/>
              </a:solidFill>
              <a:latin typeface="Times New Roman" pitchFamily="18" charset="0"/>
              <a:ea typeface="Nourd"/>
              <a:cs typeface="Times New Roman" pitchFamily="18" charset="0"/>
              <a:sym typeface="Nourd"/>
            </a:endParaRPr>
          </a:p>
          <a:p>
            <a:pPr marL="755652" lvl="1" indent="-377826" algn="just">
              <a:lnSpc>
                <a:spcPts val="4200"/>
              </a:lnSpc>
              <a:buFont typeface="Arial"/>
              <a:buChar char="•"/>
            </a:pPr>
            <a:r>
              <a:rPr lang="en-US" sz="3500" u="none" dirty="0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Real-world deployment scenario</a:t>
            </a:r>
          </a:p>
          <a:p>
            <a:pPr marL="0" lvl="0" indent="0" algn="just">
              <a:lnSpc>
                <a:spcPts val="4200"/>
              </a:lnSpc>
            </a:pPr>
            <a:endParaRPr lang="en-US" sz="3500" u="none" dirty="0">
              <a:solidFill>
                <a:srgbClr val="0F1113"/>
              </a:solidFill>
              <a:latin typeface="Times New Roman" pitchFamily="18" charset="0"/>
              <a:ea typeface="Nourd"/>
              <a:cs typeface="Times New Roman" pitchFamily="18" charset="0"/>
              <a:sym typeface="Nour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0" y="1633112"/>
            <a:ext cx="2522006" cy="2393613"/>
          </a:xfrm>
          <a:custGeom>
            <a:avLst/>
            <a:gdLst/>
            <a:ahLst/>
            <a:cxnLst/>
            <a:rect l="l" t="t" r="r" b="b"/>
            <a:pathLst>
              <a:path w="2522006" h="2393613">
                <a:moveTo>
                  <a:pt x="0" y="0"/>
                </a:moveTo>
                <a:lnTo>
                  <a:pt x="2522006" y="0"/>
                </a:lnTo>
                <a:lnTo>
                  <a:pt x="2522006" y="2393613"/>
                </a:lnTo>
                <a:lnTo>
                  <a:pt x="0" y="2393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79682" y="771607"/>
            <a:ext cx="1965874" cy="1723011"/>
          </a:xfrm>
          <a:custGeom>
            <a:avLst/>
            <a:gdLst/>
            <a:ahLst/>
            <a:cxnLst/>
            <a:rect l="l" t="t" r="r" b="b"/>
            <a:pathLst>
              <a:path w="1965874" h="1723011">
                <a:moveTo>
                  <a:pt x="0" y="0"/>
                </a:moveTo>
                <a:lnTo>
                  <a:pt x="1965873" y="0"/>
                </a:lnTo>
                <a:lnTo>
                  <a:pt x="1965873" y="1723011"/>
                </a:lnTo>
                <a:lnTo>
                  <a:pt x="0" y="1723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84952">
            <a:off x="5577551" y="652999"/>
            <a:ext cx="2031142" cy="1178478"/>
          </a:xfrm>
          <a:custGeom>
            <a:avLst/>
            <a:gdLst/>
            <a:ahLst/>
            <a:cxnLst/>
            <a:rect l="l" t="t" r="r" b="b"/>
            <a:pathLst>
              <a:path w="2031142" h="1178478">
                <a:moveTo>
                  <a:pt x="0" y="0"/>
                </a:moveTo>
                <a:lnTo>
                  <a:pt x="2031142" y="0"/>
                </a:lnTo>
                <a:lnTo>
                  <a:pt x="2031142" y="1178479"/>
                </a:lnTo>
                <a:lnTo>
                  <a:pt x="0" y="1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032483">
            <a:off x="14295079" y="7397171"/>
            <a:ext cx="2199983" cy="1944352"/>
          </a:xfrm>
          <a:custGeom>
            <a:avLst/>
            <a:gdLst/>
            <a:ahLst/>
            <a:cxnLst/>
            <a:rect l="l" t="t" r="r" b="b"/>
            <a:pathLst>
              <a:path w="2199983" h="1944352">
                <a:moveTo>
                  <a:pt x="0" y="0"/>
                </a:moveTo>
                <a:lnTo>
                  <a:pt x="2199983" y="0"/>
                </a:lnTo>
                <a:lnTo>
                  <a:pt x="2199983" y="1944352"/>
                </a:lnTo>
                <a:lnTo>
                  <a:pt x="0" y="19443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973013" y="8340052"/>
            <a:ext cx="1781965" cy="1452076"/>
          </a:xfrm>
          <a:custGeom>
            <a:avLst/>
            <a:gdLst/>
            <a:ahLst/>
            <a:cxnLst/>
            <a:rect l="l" t="t" r="r" b="b"/>
            <a:pathLst>
              <a:path w="1781965" h="1452076">
                <a:moveTo>
                  <a:pt x="0" y="0"/>
                </a:moveTo>
                <a:lnTo>
                  <a:pt x="1781964" y="0"/>
                </a:lnTo>
                <a:lnTo>
                  <a:pt x="1781964" y="1452076"/>
                </a:lnTo>
                <a:lnTo>
                  <a:pt x="0" y="1452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29848" y="3763641"/>
            <a:ext cx="3738626" cy="4309814"/>
            <a:chOff x="0" y="0"/>
            <a:chExt cx="1806185" cy="2082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19747" y="3832634"/>
            <a:ext cx="3738626" cy="4309814"/>
            <a:chOff x="0" y="0"/>
            <a:chExt cx="1806185" cy="20821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09424" y="3832634"/>
            <a:ext cx="3738626" cy="4309814"/>
            <a:chOff x="0" y="0"/>
            <a:chExt cx="1806185" cy="20821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439950" y="3764244"/>
            <a:ext cx="3738626" cy="4309814"/>
            <a:chOff x="0" y="0"/>
            <a:chExt cx="1806185" cy="2082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258583" y="2086539"/>
            <a:ext cx="2101360" cy="210136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038380" y="2153167"/>
            <a:ext cx="2101360" cy="210136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928057" y="2153167"/>
            <a:ext cx="2101360" cy="210136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467446" y="2692555"/>
            <a:ext cx="1022583" cy="102258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148482" y="2085952"/>
            <a:ext cx="2101360" cy="210136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647031" y="2772952"/>
            <a:ext cx="883836" cy="88383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2700000">
            <a:off x="10757243" y="2694714"/>
            <a:ext cx="883836" cy="8838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14759403" y="2573487"/>
            <a:ext cx="1099719" cy="952632"/>
          </a:xfrm>
          <a:custGeom>
            <a:avLst/>
            <a:gdLst/>
            <a:ahLst/>
            <a:cxnLst/>
            <a:rect l="l" t="t" r="r" b="b"/>
            <a:pathLst>
              <a:path w="1099719" h="952632">
                <a:moveTo>
                  <a:pt x="0" y="0"/>
                </a:moveTo>
                <a:lnTo>
                  <a:pt x="1099720" y="0"/>
                </a:lnTo>
                <a:lnTo>
                  <a:pt x="1099720" y="952632"/>
                </a:lnTo>
                <a:lnTo>
                  <a:pt x="0" y="95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109424" y="871589"/>
            <a:ext cx="16069153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9"/>
              </a:lnSpc>
              <a:spcBef>
                <a:spcPct val="0"/>
              </a:spcBef>
            </a:pPr>
            <a:r>
              <a:rPr lang="en-US" sz="5599" b="1" u="none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Learning Outcomes Overview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645390" y="4535515"/>
            <a:ext cx="3107543" cy="2792403"/>
            <a:chOff x="0" y="57150"/>
            <a:chExt cx="4143390" cy="3723204"/>
          </a:xfrm>
        </p:grpSpPr>
        <p:sp>
          <p:nvSpPr>
            <p:cNvPr id="31" name="TextBox 31"/>
            <p:cNvSpPr txBox="1"/>
            <p:nvPr/>
          </p:nvSpPr>
          <p:spPr>
            <a:xfrm>
              <a:off x="0" y="1386537"/>
              <a:ext cx="4143390" cy="2393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Add robust input validation logic</a:t>
              </a:r>
            </a:p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Log predictions for monitoring and fairness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57150"/>
              <a:ext cx="4143390" cy="1060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 b="1" u="none" strike="noStrike" spc="-60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Implementation Skills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535289" y="4535515"/>
            <a:ext cx="3107543" cy="1513722"/>
            <a:chOff x="0" y="57151"/>
            <a:chExt cx="4143390" cy="2018295"/>
          </a:xfrm>
        </p:grpSpPr>
        <p:sp>
          <p:nvSpPr>
            <p:cNvPr id="34" name="TextBox 34"/>
            <p:cNvSpPr txBox="1"/>
            <p:nvPr/>
          </p:nvSpPr>
          <p:spPr>
            <a:xfrm>
              <a:off x="0" y="57151"/>
              <a:ext cx="414339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 b="1" u="none" strike="noStrike" spc="-60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User Experience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878537"/>
              <a:ext cx="4143390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Display model outputs using </a:t>
              </a:r>
              <a:r>
                <a:rPr lang="en-US" sz="2500" dirty="0" err="1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st.metric</a:t>
              </a: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()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24966" y="4535515"/>
            <a:ext cx="3107543" cy="1513722"/>
            <a:chOff x="0" y="57150"/>
            <a:chExt cx="4143390" cy="2018296"/>
          </a:xfrm>
        </p:grpSpPr>
        <p:sp>
          <p:nvSpPr>
            <p:cNvPr id="37" name="TextBox 37"/>
            <p:cNvSpPr txBox="1"/>
            <p:nvPr/>
          </p:nvSpPr>
          <p:spPr>
            <a:xfrm>
              <a:off x="0" y="878537"/>
              <a:ext cx="4143390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Build modular </a:t>
              </a:r>
              <a:r>
                <a:rPr lang="en-US" sz="2500" dirty="0" err="1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Streamlit</a:t>
              </a: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 prediction UIs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57150"/>
              <a:ext cx="414339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 b="1" u="none" strike="noStrike" spc="-60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Core Concepts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55492" y="4535515"/>
            <a:ext cx="3107543" cy="2343562"/>
            <a:chOff x="0" y="57150"/>
            <a:chExt cx="4143390" cy="3124749"/>
          </a:xfrm>
        </p:grpSpPr>
        <p:sp>
          <p:nvSpPr>
            <p:cNvPr id="40" name="TextBox 40"/>
            <p:cNvSpPr txBox="1"/>
            <p:nvPr/>
          </p:nvSpPr>
          <p:spPr>
            <a:xfrm>
              <a:off x="0" y="57150"/>
              <a:ext cx="4143390" cy="1060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</a:pPr>
              <a:r>
                <a:rPr lang="en-US" sz="3000" b="1" spc="-60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Practical Application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386537"/>
              <a:ext cx="4143390" cy="179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Apply best practices from UI to model integration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4607" y="1996343"/>
            <a:ext cx="17007810" cy="8269564"/>
            <a:chOff x="0" y="0"/>
            <a:chExt cx="22677080" cy="110260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31251" cy="11026086"/>
            </a:xfrm>
            <a:custGeom>
              <a:avLst/>
              <a:gdLst/>
              <a:ahLst/>
              <a:cxnLst/>
              <a:rect l="l" t="t" r="r" b="b"/>
              <a:pathLst>
                <a:path w="18231251" h="11026086">
                  <a:moveTo>
                    <a:pt x="0" y="0"/>
                  </a:moveTo>
                  <a:lnTo>
                    <a:pt x="18231251" y="0"/>
                  </a:lnTo>
                  <a:lnTo>
                    <a:pt x="18231251" y="11026086"/>
                  </a:lnTo>
                  <a:lnTo>
                    <a:pt x="0" y="11026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445829" y="0"/>
              <a:ext cx="18231251" cy="11026086"/>
            </a:xfrm>
            <a:custGeom>
              <a:avLst/>
              <a:gdLst/>
              <a:ahLst/>
              <a:cxnLst/>
              <a:rect l="l" t="t" r="r" b="b"/>
              <a:pathLst>
                <a:path w="18231251" h="11026086">
                  <a:moveTo>
                    <a:pt x="0" y="0"/>
                  </a:moveTo>
                  <a:lnTo>
                    <a:pt x="18231251" y="0"/>
                  </a:lnTo>
                  <a:lnTo>
                    <a:pt x="18231251" y="11026086"/>
                  </a:lnTo>
                  <a:lnTo>
                    <a:pt x="0" y="11026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6322126" y="167194"/>
            <a:ext cx="1965874" cy="1723011"/>
          </a:xfrm>
          <a:custGeom>
            <a:avLst/>
            <a:gdLst/>
            <a:ahLst/>
            <a:cxnLst/>
            <a:rect l="l" t="t" r="r" b="b"/>
            <a:pathLst>
              <a:path w="1965874" h="1723011">
                <a:moveTo>
                  <a:pt x="0" y="0"/>
                </a:moveTo>
                <a:lnTo>
                  <a:pt x="1965874" y="0"/>
                </a:lnTo>
                <a:lnTo>
                  <a:pt x="1965874" y="1723012"/>
                </a:lnTo>
                <a:lnTo>
                  <a:pt x="0" y="1723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84952">
            <a:off x="466114" y="971859"/>
            <a:ext cx="2031142" cy="1178478"/>
          </a:xfrm>
          <a:custGeom>
            <a:avLst/>
            <a:gdLst/>
            <a:ahLst/>
            <a:cxnLst/>
            <a:rect l="l" t="t" r="r" b="b"/>
            <a:pathLst>
              <a:path w="2031142" h="1178478">
                <a:moveTo>
                  <a:pt x="0" y="0"/>
                </a:moveTo>
                <a:lnTo>
                  <a:pt x="2031142" y="0"/>
                </a:lnTo>
                <a:lnTo>
                  <a:pt x="2031142" y="1178478"/>
                </a:lnTo>
                <a:lnTo>
                  <a:pt x="0" y="1178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325" y="2588998"/>
            <a:ext cx="6495235" cy="7084254"/>
          </a:xfrm>
          <a:custGeom>
            <a:avLst/>
            <a:gdLst/>
            <a:ahLst/>
            <a:cxnLst/>
            <a:rect l="l" t="t" r="r" b="b"/>
            <a:pathLst>
              <a:path w="6495235" h="7084254">
                <a:moveTo>
                  <a:pt x="0" y="0"/>
                </a:moveTo>
                <a:lnTo>
                  <a:pt x="6495236" y="0"/>
                </a:lnTo>
                <a:lnTo>
                  <a:pt x="6495236" y="7084254"/>
                </a:lnTo>
                <a:lnTo>
                  <a:pt x="0" y="7084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3913" r="-43199" b="-229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6473" y="133350"/>
            <a:ext cx="11679922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0"/>
              </a:lnSpc>
            </a:pPr>
            <a:r>
              <a:rPr lang="en-US" sz="8300" b="1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Modular Layout Concept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40464"/>
              </p:ext>
            </p:extLst>
          </p:nvPr>
        </p:nvGraphicFramePr>
        <p:xfrm>
          <a:off x="8025568" y="2398498"/>
          <a:ext cx="8720108" cy="7476144"/>
        </p:xfrm>
        <a:graphic>
          <a:graphicData uri="http://schemas.openxmlformats.org/drawingml/2006/table">
            <a:tbl>
              <a:tblPr/>
              <a:tblGrid>
                <a:gridCol w="4360054"/>
                <a:gridCol w="4360054"/>
              </a:tblGrid>
              <a:tr h="1057882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Nourd Bold"/>
                          <a:cs typeface="Times New Roman" pitchFamily="18" charset="0"/>
                          <a:sym typeface="Nourd Bold"/>
                        </a:rPr>
                        <a:t>Feature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F1113"/>
                          </a:solidFill>
                          <a:latin typeface="Times New Roman" pitchFamily="18" charset="0"/>
                          <a:ea typeface="Nourd Bold"/>
                          <a:cs typeface="Times New Roman" pitchFamily="18" charset="0"/>
                          <a:sym typeface="Nourd Bold"/>
                        </a:rPr>
                        <a:t>Description</a:t>
                      </a:r>
                      <a:endParaRPr lang="en-US" sz="2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4CB"/>
                    </a:solidFill>
                  </a:tcPr>
                </a:tc>
              </a:tr>
              <a:tr h="1348342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800" dirty="0" err="1">
                          <a:solidFill>
                            <a:srgbClr val="0F1113"/>
                          </a:solidFill>
                          <a:latin typeface="Times New Roman" pitchFamily="18" charset="0"/>
                          <a:ea typeface="Nourd"/>
                          <a:cs typeface="Times New Roman" pitchFamily="18" charset="0"/>
                          <a:sym typeface="Nourd"/>
                        </a:rPr>
                        <a:t>show_header</a:t>
                      </a:r>
                      <a:r>
                        <a:rPr lang="en-US" sz="280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Nourd"/>
                          <a:cs typeface="Times New Roman" pitchFamily="18" charset="0"/>
                          <a:sym typeface="Nourd"/>
                        </a:rPr>
                        <a:t>()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Displays UI title and description.</a:t>
                      </a:r>
                      <a:endParaRPr lang="en-US" sz="2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1181853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get_user_inputs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()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Captures form input from the user.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1181853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validate_inputs()</a:t>
                      </a:r>
                      <a:endParaRPr lang="en-US" sz="2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Filters and checks for invalid entries.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1353107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make_prediction()</a:t>
                      </a:r>
                      <a:endParaRPr lang="en-US" sz="2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 Loads the model and performs prediction.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1353107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show_prediction()</a:t>
                      </a:r>
                      <a:endParaRPr lang="en-US" sz="2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Displays the output in a user-friendly format.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518791"/>
            <a:ext cx="4901169" cy="4739509"/>
            <a:chOff x="0" y="0"/>
            <a:chExt cx="2367827" cy="2289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7827" cy="2289727"/>
            </a:xfrm>
            <a:custGeom>
              <a:avLst/>
              <a:gdLst/>
              <a:ahLst/>
              <a:cxnLst/>
              <a:rect l="l" t="t" r="r" b="b"/>
              <a:pathLst>
                <a:path w="2367827" h="2289727">
                  <a:moveTo>
                    <a:pt x="2243366" y="2289726"/>
                  </a:moveTo>
                  <a:lnTo>
                    <a:pt x="124460" y="2289726"/>
                  </a:lnTo>
                  <a:cubicBezTo>
                    <a:pt x="55880" y="2289726"/>
                    <a:pt x="0" y="2233846"/>
                    <a:pt x="0" y="2165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43367" y="0"/>
                  </a:lnTo>
                  <a:cubicBezTo>
                    <a:pt x="2311947" y="0"/>
                    <a:pt x="2367827" y="55880"/>
                    <a:pt x="2367827" y="124460"/>
                  </a:cubicBezTo>
                  <a:lnTo>
                    <a:pt x="2367827" y="2165266"/>
                  </a:lnTo>
                  <a:cubicBezTo>
                    <a:pt x="2367827" y="2233846"/>
                    <a:pt x="2311947" y="2289727"/>
                    <a:pt x="2243367" y="2289727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693415" y="4518791"/>
            <a:ext cx="4901169" cy="4739509"/>
            <a:chOff x="0" y="0"/>
            <a:chExt cx="2367827" cy="22897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7827" cy="2289727"/>
            </a:xfrm>
            <a:custGeom>
              <a:avLst/>
              <a:gdLst/>
              <a:ahLst/>
              <a:cxnLst/>
              <a:rect l="l" t="t" r="r" b="b"/>
              <a:pathLst>
                <a:path w="2367827" h="2289727">
                  <a:moveTo>
                    <a:pt x="2243366" y="2289726"/>
                  </a:moveTo>
                  <a:lnTo>
                    <a:pt x="124460" y="2289726"/>
                  </a:lnTo>
                  <a:cubicBezTo>
                    <a:pt x="55880" y="2289726"/>
                    <a:pt x="0" y="2233846"/>
                    <a:pt x="0" y="2165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43367" y="0"/>
                  </a:lnTo>
                  <a:cubicBezTo>
                    <a:pt x="2311947" y="0"/>
                    <a:pt x="2367827" y="55880"/>
                    <a:pt x="2367827" y="124460"/>
                  </a:cubicBezTo>
                  <a:lnTo>
                    <a:pt x="2367827" y="2165266"/>
                  </a:lnTo>
                  <a:cubicBezTo>
                    <a:pt x="2367827" y="2233846"/>
                    <a:pt x="2311947" y="2289727"/>
                    <a:pt x="2243367" y="2289727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358131" y="4518791"/>
            <a:ext cx="4901169" cy="4739509"/>
            <a:chOff x="0" y="0"/>
            <a:chExt cx="2367827" cy="22897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67827" cy="2289727"/>
            </a:xfrm>
            <a:custGeom>
              <a:avLst/>
              <a:gdLst/>
              <a:ahLst/>
              <a:cxnLst/>
              <a:rect l="l" t="t" r="r" b="b"/>
              <a:pathLst>
                <a:path w="2367827" h="2289727">
                  <a:moveTo>
                    <a:pt x="2243366" y="2289726"/>
                  </a:moveTo>
                  <a:lnTo>
                    <a:pt x="124460" y="2289726"/>
                  </a:lnTo>
                  <a:cubicBezTo>
                    <a:pt x="55880" y="2289726"/>
                    <a:pt x="0" y="2233846"/>
                    <a:pt x="0" y="2165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43367" y="0"/>
                  </a:lnTo>
                  <a:cubicBezTo>
                    <a:pt x="2311947" y="0"/>
                    <a:pt x="2367827" y="55880"/>
                    <a:pt x="2367827" y="124460"/>
                  </a:cubicBezTo>
                  <a:lnTo>
                    <a:pt x="2367827" y="2165266"/>
                  </a:lnTo>
                  <a:cubicBezTo>
                    <a:pt x="2367827" y="2233846"/>
                    <a:pt x="2311947" y="2289727"/>
                    <a:pt x="2243367" y="2289727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434670" y="2809467"/>
            <a:ext cx="3418660" cy="3418646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099197" y="2809467"/>
            <a:ext cx="3419036" cy="3418646"/>
            <a:chOff x="0" y="0"/>
            <a:chExt cx="6350013" cy="6349289"/>
          </a:xfrm>
        </p:grpSpPr>
        <p:sp>
          <p:nvSpPr>
            <p:cNvPr id="12" name="Freeform 12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5"/>
              <a:stretch>
                <a:fillRect l="-26593" r="-26593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769961" y="2809467"/>
            <a:ext cx="3418646" cy="341864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-27940" y="-27940"/>
              <a:ext cx="6405880" cy="6404610"/>
            </a:xfrm>
            <a:custGeom>
              <a:avLst/>
              <a:gdLst/>
              <a:ahLst/>
              <a:cxnLst/>
              <a:rect l="l" t="t" r="r" b="b"/>
              <a:pathLst>
                <a:path w="6405880" h="6404610">
                  <a:moveTo>
                    <a:pt x="3351530" y="113030"/>
                  </a:moveTo>
                  <a:lnTo>
                    <a:pt x="3514090" y="386080"/>
                  </a:lnTo>
                  <a:cubicBezTo>
                    <a:pt x="3569970" y="478790"/>
                    <a:pt x="3695700" y="499110"/>
                    <a:pt x="3776980" y="427990"/>
                  </a:cubicBezTo>
                  <a:lnTo>
                    <a:pt x="4015740" y="217170"/>
                  </a:lnTo>
                  <a:cubicBezTo>
                    <a:pt x="4114800" y="130810"/>
                    <a:pt x="4269740" y="181610"/>
                    <a:pt x="4298950" y="308610"/>
                  </a:cubicBezTo>
                  <a:lnTo>
                    <a:pt x="4368800" y="618490"/>
                  </a:lnTo>
                  <a:cubicBezTo>
                    <a:pt x="4392930" y="723900"/>
                    <a:pt x="4505960" y="782320"/>
                    <a:pt x="4606290" y="739140"/>
                  </a:cubicBezTo>
                  <a:lnTo>
                    <a:pt x="4898390" y="614680"/>
                  </a:lnTo>
                  <a:cubicBezTo>
                    <a:pt x="5019040" y="562610"/>
                    <a:pt x="5151120" y="659130"/>
                    <a:pt x="5139690" y="789940"/>
                  </a:cubicBezTo>
                  <a:lnTo>
                    <a:pt x="5110480" y="1106170"/>
                  </a:lnTo>
                  <a:cubicBezTo>
                    <a:pt x="5100320" y="1214120"/>
                    <a:pt x="5190490" y="1304290"/>
                    <a:pt x="5298440" y="1294130"/>
                  </a:cubicBezTo>
                  <a:lnTo>
                    <a:pt x="5614670" y="1264920"/>
                  </a:lnTo>
                  <a:cubicBezTo>
                    <a:pt x="5745480" y="1253490"/>
                    <a:pt x="5840730" y="1385570"/>
                    <a:pt x="5789930" y="1506220"/>
                  </a:cubicBezTo>
                  <a:lnTo>
                    <a:pt x="5665470" y="1798320"/>
                  </a:lnTo>
                  <a:cubicBezTo>
                    <a:pt x="5622290" y="1897380"/>
                    <a:pt x="5680710" y="2011680"/>
                    <a:pt x="5786120" y="2035810"/>
                  </a:cubicBezTo>
                  <a:lnTo>
                    <a:pt x="6096000" y="2105660"/>
                  </a:lnTo>
                  <a:cubicBezTo>
                    <a:pt x="6224270" y="2134870"/>
                    <a:pt x="6275070" y="2289810"/>
                    <a:pt x="6187440" y="2388870"/>
                  </a:cubicBezTo>
                  <a:lnTo>
                    <a:pt x="5977890" y="2627630"/>
                  </a:lnTo>
                  <a:cubicBezTo>
                    <a:pt x="5906770" y="2708910"/>
                    <a:pt x="5927090" y="2834640"/>
                    <a:pt x="6019800" y="2890520"/>
                  </a:cubicBezTo>
                  <a:lnTo>
                    <a:pt x="6292850" y="3053080"/>
                  </a:lnTo>
                  <a:cubicBezTo>
                    <a:pt x="6405880" y="3120390"/>
                    <a:pt x="6405880" y="3282950"/>
                    <a:pt x="6292850" y="3350260"/>
                  </a:cubicBezTo>
                  <a:lnTo>
                    <a:pt x="6019800" y="3512820"/>
                  </a:lnTo>
                  <a:cubicBezTo>
                    <a:pt x="5927090" y="3568700"/>
                    <a:pt x="5906770" y="3694430"/>
                    <a:pt x="5977890" y="3775710"/>
                  </a:cubicBezTo>
                  <a:lnTo>
                    <a:pt x="6187440" y="4014470"/>
                  </a:lnTo>
                  <a:cubicBezTo>
                    <a:pt x="6273800" y="4113530"/>
                    <a:pt x="6223000" y="4268470"/>
                    <a:pt x="6096000" y="4297680"/>
                  </a:cubicBezTo>
                  <a:lnTo>
                    <a:pt x="5786120" y="4367530"/>
                  </a:lnTo>
                  <a:cubicBezTo>
                    <a:pt x="5680710" y="4391660"/>
                    <a:pt x="5622290" y="4504690"/>
                    <a:pt x="5665470" y="4605020"/>
                  </a:cubicBezTo>
                  <a:lnTo>
                    <a:pt x="5789930" y="4897120"/>
                  </a:lnTo>
                  <a:cubicBezTo>
                    <a:pt x="5842000" y="5017770"/>
                    <a:pt x="5745480" y="5149850"/>
                    <a:pt x="5614670" y="5138420"/>
                  </a:cubicBezTo>
                  <a:lnTo>
                    <a:pt x="5298440" y="5109210"/>
                  </a:lnTo>
                  <a:cubicBezTo>
                    <a:pt x="5190490" y="5099050"/>
                    <a:pt x="5100320" y="5189220"/>
                    <a:pt x="5110480" y="5297170"/>
                  </a:cubicBezTo>
                  <a:lnTo>
                    <a:pt x="5139690" y="5613400"/>
                  </a:lnTo>
                  <a:cubicBezTo>
                    <a:pt x="5151120" y="5744210"/>
                    <a:pt x="5019040" y="5839460"/>
                    <a:pt x="4898390" y="5788660"/>
                  </a:cubicBezTo>
                  <a:lnTo>
                    <a:pt x="4606290" y="5664200"/>
                  </a:lnTo>
                  <a:cubicBezTo>
                    <a:pt x="4507230" y="5621020"/>
                    <a:pt x="4392930" y="5679440"/>
                    <a:pt x="4368800" y="5784850"/>
                  </a:cubicBezTo>
                  <a:lnTo>
                    <a:pt x="4298950" y="6094730"/>
                  </a:lnTo>
                  <a:cubicBezTo>
                    <a:pt x="4269740" y="6223000"/>
                    <a:pt x="4114800" y="6273800"/>
                    <a:pt x="4015740" y="6186170"/>
                  </a:cubicBezTo>
                  <a:lnTo>
                    <a:pt x="3776980" y="5976620"/>
                  </a:lnTo>
                  <a:cubicBezTo>
                    <a:pt x="3695700" y="5905500"/>
                    <a:pt x="3569970" y="5925820"/>
                    <a:pt x="3514090" y="6018530"/>
                  </a:cubicBezTo>
                  <a:lnTo>
                    <a:pt x="3351530" y="6291580"/>
                  </a:lnTo>
                  <a:cubicBezTo>
                    <a:pt x="3284220" y="6404610"/>
                    <a:pt x="3121660" y="6404610"/>
                    <a:pt x="3054350" y="6291580"/>
                  </a:cubicBezTo>
                  <a:lnTo>
                    <a:pt x="2891790" y="6018530"/>
                  </a:lnTo>
                  <a:cubicBezTo>
                    <a:pt x="2835910" y="5925820"/>
                    <a:pt x="2710180" y="5905500"/>
                    <a:pt x="2628900" y="5976620"/>
                  </a:cubicBezTo>
                  <a:lnTo>
                    <a:pt x="2390140" y="6188710"/>
                  </a:lnTo>
                  <a:cubicBezTo>
                    <a:pt x="2291080" y="6275070"/>
                    <a:pt x="2136140" y="6224270"/>
                    <a:pt x="2106930" y="6097270"/>
                  </a:cubicBezTo>
                  <a:lnTo>
                    <a:pt x="2037080" y="5787390"/>
                  </a:lnTo>
                  <a:cubicBezTo>
                    <a:pt x="2012950" y="5681980"/>
                    <a:pt x="1899920" y="5623560"/>
                    <a:pt x="1799590" y="5666740"/>
                  </a:cubicBezTo>
                  <a:lnTo>
                    <a:pt x="1507490" y="5791200"/>
                  </a:lnTo>
                  <a:cubicBezTo>
                    <a:pt x="1386840" y="5843270"/>
                    <a:pt x="1254760" y="5746750"/>
                    <a:pt x="1266190" y="5615940"/>
                  </a:cubicBezTo>
                  <a:lnTo>
                    <a:pt x="1295400" y="5299710"/>
                  </a:lnTo>
                  <a:cubicBezTo>
                    <a:pt x="1305560" y="5191760"/>
                    <a:pt x="1215390" y="5101590"/>
                    <a:pt x="1107440" y="5111750"/>
                  </a:cubicBezTo>
                  <a:lnTo>
                    <a:pt x="789940" y="5139690"/>
                  </a:lnTo>
                  <a:cubicBezTo>
                    <a:pt x="659130" y="5151120"/>
                    <a:pt x="563880" y="5019040"/>
                    <a:pt x="614680" y="4898390"/>
                  </a:cubicBezTo>
                  <a:lnTo>
                    <a:pt x="739140" y="4606290"/>
                  </a:lnTo>
                  <a:cubicBezTo>
                    <a:pt x="782320" y="4507230"/>
                    <a:pt x="723900" y="4392930"/>
                    <a:pt x="618490" y="4368800"/>
                  </a:cubicBezTo>
                  <a:lnTo>
                    <a:pt x="308610" y="4298950"/>
                  </a:lnTo>
                  <a:cubicBezTo>
                    <a:pt x="180340" y="4269740"/>
                    <a:pt x="129540" y="4114800"/>
                    <a:pt x="217170" y="4015740"/>
                  </a:cubicBezTo>
                  <a:lnTo>
                    <a:pt x="426720" y="3776980"/>
                  </a:lnTo>
                  <a:cubicBezTo>
                    <a:pt x="497840" y="3695700"/>
                    <a:pt x="477520" y="3569970"/>
                    <a:pt x="384810" y="3514090"/>
                  </a:cubicBezTo>
                  <a:lnTo>
                    <a:pt x="113030" y="3351530"/>
                  </a:lnTo>
                  <a:cubicBezTo>
                    <a:pt x="0" y="3284220"/>
                    <a:pt x="0" y="3121660"/>
                    <a:pt x="113030" y="3054350"/>
                  </a:cubicBezTo>
                  <a:lnTo>
                    <a:pt x="386080" y="2891790"/>
                  </a:lnTo>
                  <a:cubicBezTo>
                    <a:pt x="478790" y="2835910"/>
                    <a:pt x="499110" y="2710180"/>
                    <a:pt x="427990" y="2628900"/>
                  </a:cubicBezTo>
                  <a:lnTo>
                    <a:pt x="217170" y="2390140"/>
                  </a:lnTo>
                  <a:cubicBezTo>
                    <a:pt x="130810" y="2291080"/>
                    <a:pt x="181610" y="2136140"/>
                    <a:pt x="308610" y="2106930"/>
                  </a:cubicBezTo>
                  <a:lnTo>
                    <a:pt x="618490" y="2037080"/>
                  </a:lnTo>
                  <a:cubicBezTo>
                    <a:pt x="723900" y="2012950"/>
                    <a:pt x="782320" y="1899920"/>
                    <a:pt x="739140" y="1799590"/>
                  </a:cubicBezTo>
                  <a:lnTo>
                    <a:pt x="614680" y="1507490"/>
                  </a:lnTo>
                  <a:cubicBezTo>
                    <a:pt x="562610" y="1386840"/>
                    <a:pt x="659130" y="1254760"/>
                    <a:pt x="789940" y="1266190"/>
                  </a:cubicBezTo>
                  <a:lnTo>
                    <a:pt x="1106170" y="1295400"/>
                  </a:lnTo>
                  <a:cubicBezTo>
                    <a:pt x="1214120" y="1305560"/>
                    <a:pt x="1304290" y="1215390"/>
                    <a:pt x="1294130" y="1107440"/>
                  </a:cubicBezTo>
                  <a:lnTo>
                    <a:pt x="1266190" y="789940"/>
                  </a:lnTo>
                  <a:cubicBezTo>
                    <a:pt x="1254760" y="659130"/>
                    <a:pt x="1386840" y="563880"/>
                    <a:pt x="1507490" y="614680"/>
                  </a:cubicBezTo>
                  <a:lnTo>
                    <a:pt x="1799590" y="739140"/>
                  </a:lnTo>
                  <a:cubicBezTo>
                    <a:pt x="1898650" y="782320"/>
                    <a:pt x="2012950" y="723900"/>
                    <a:pt x="2037080" y="618490"/>
                  </a:cubicBezTo>
                  <a:lnTo>
                    <a:pt x="2106930" y="308610"/>
                  </a:lnTo>
                  <a:cubicBezTo>
                    <a:pt x="2136140" y="180340"/>
                    <a:pt x="2291080" y="129540"/>
                    <a:pt x="2390140" y="217170"/>
                  </a:cubicBezTo>
                  <a:lnTo>
                    <a:pt x="2628900" y="426720"/>
                  </a:lnTo>
                  <a:cubicBezTo>
                    <a:pt x="2710180" y="497840"/>
                    <a:pt x="2835910" y="477520"/>
                    <a:pt x="2891790" y="384810"/>
                  </a:cubicBezTo>
                  <a:lnTo>
                    <a:pt x="3054350" y="111760"/>
                  </a:lnTo>
                  <a:cubicBezTo>
                    <a:pt x="3121660" y="0"/>
                    <a:pt x="3284220" y="0"/>
                    <a:pt x="3351530" y="113030"/>
                  </a:cubicBezTo>
                  <a:close/>
                </a:path>
              </a:pathLst>
            </a:custGeom>
            <a:blipFill>
              <a:blip r:embed="rId6"/>
              <a:stretch>
                <a:fillRect l="-25123" r="-25123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6693415" y="9131578"/>
            <a:ext cx="4901169" cy="1155421"/>
          </a:xfrm>
          <a:custGeom>
            <a:avLst/>
            <a:gdLst/>
            <a:ahLst/>
            <a:cxnLst/>
            <a:rect l="l" t="t" r="r" b="b"/>
            <a:pathLst>
              <a:path w="4901169" h="1381969">
                <a:moveTo>
                  <a:pt x="0" y="0"/>
                </a:moveTo>
                <a:lnTo>
                  <a:pt x="4901170" y="0"/>
                </a:lnTo>
                <a:lnTo>
                  <a:pt x="4901170" y="1381970"/>
                </a:lnTo>
                <a:lnTo>
                  <a:pt x="0" y="1381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197928"/>
            <a:ext cx="1623060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9"/>
              </a:lnSpc>
              <a:spcBef>
                <a:spcPct val="0"/>
              </a:spcBef>
            </a:pPr>
            <a:r>
              <a:rPr lang="en-US" sz="7200" b="1" u="none" strike="noStrike" dirty="0">
                <a:solidFill>
                  <a:srgbClr val="FAFDEF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Using </a:t>
            </a:r>
            <a:r>
              <a:rPr lang="en-US" sz="7200" b="1" u="none" strike="noStrike" dirty="0" err="1">
                <a:solidFill>
                  <a:srgbClr val="FAFDEF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st.metric</a:t>
            </a:r>
            <a:r>
              <a:rPr lang="en-US" sz="7200" b="1" u="none" strike="noStrike" dirty="0">
                <a:solidFill>
                  <a:srgbClr val="FAFDEF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() for Effective Output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926774" y="6650126"/>
            <a:ext cx="3763883" cy="1767122"/>
            <a:chOff x="0" y="47625"/>
            <a:chExt cx="5018511" cy="235616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7625"/>
              <a:ext cx="5018511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79"/>
                </a:lnSpc>
                <a:spcBef>
                  <a:spcPct val="0"/>
                </a:spcBef>
              </a:pPr>
              <a:r>
                <a:rPr lang="en-US" sz="2479" b="1" u="none" strike="noStrike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User-Friendly Interface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64904"/>
              <a:ext cx="5018511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75"/>
                </a:lnSpc>
                <a:spcBef>
                  <a:spcPct val="0"/>
                </a:spcBef>
              </a:pPr>
              <a:r>
                <a:rPr lang="en-US" sz="2479" u="none" strike="noStrike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Enhance user experience with </a:t>
              </a:r>
              <a:r>
                <a:rPr lang="en-US" sz="2479" b="1" u="none" strike="noStrike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intuitive design choices</a:t>
              </a:r>
              <a:r>
                <a:rPr lang="en-US" sz="2479" u="none" strike="noStrike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62058" y="6650126"/>
            <a:ext cx="3763883" cy="2077715"/>
            <a:chOff x="0" y="47625"/>
            <a:chExt cx="5018511" cy="277028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47625"/>
              <a:ext cx="5018511" cy="864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79"/>
                </a:lnSpc>
                <a:spcBef>
                  <a:spcPct val="0"/>
                </a:spcBef>
              </a:pPr>
              <a:r>
                <a:rPr lang="en-US" sz="2479" b="1" u="none" strike="noStrike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Columns layout for side-by-side metrics: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79029"/>
              <a:ext cx="5018511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75"/>
                </a:lnSpc>
                <a:spcBef>
                  <a:spcPct val="0"/>
                </a:spcBef>
              </a:pPr>
              <a:r>
                <a:rPr lang="en-US" sz="2479" u="none" strike="noStrike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Organize outputs into </a:t>
              </a:r>
              <a:r>
                <a:rPr lang="en-US" sz="2479" b="1" u="none" strike="noStrike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clear, visual sections</a:t>
              </a:r>
              <a:r>
                <a:rPr lang="en-US" sz="2479" u="none" strike="noStrike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 for user clarity.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97343" y="6416066"/>
            <a:ext cx="3763883" cy="1767081"/>
            <a:chOff x="0" y="47625"/>
            <a:chExt cx="5018511" cy="235610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7625"/>
              <a:ext cx="5018511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79"/>
                </a:lnSpc>
                <a:spcBef>
                  <a:spcPct val="0"/>
                </a:spcBef>
              </a:pPr>
              <a:r>
                <a:rPr lang="en-US" sz="2479" b="1" u="none" strike="noStrike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Visual feedback using: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64850"/>
              <a:ext cx="5018511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75"/>
                </a:lnSpc>
                <a:spcBef>
                  <a:spcPct val="0"/>
                </a:spcBef>
              </a:pPr>
              <a:r>
                <a:rPr lang="en-US" sz="2479" u="none" strike="noStrike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Display important metrics using </a:t>
              </a:r>
              <a:r>
                <a:rPr lang="en-US" sz="2479" b="1" u="none" strike="noStrike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dynamic visual elements</a:t>
              </a:r>
              <a:r>
                <a:rPr lang="en-US" sz="2479" u="none" strike="noStrike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.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8526" y="8343410"/>
            <a:ext cx="475289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st.metric("Predicted Load (kW)",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"2.95", "+0.12 vs baseline")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29848" y="3763641"/>
            <a:ext cx="3738626" cy="4309814"/>
            <a:chOff x="0" y="0"/>
            <a:chExt cx="1806185" cy="2082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19747" y="3832634"/>
            <a:ext cx="3738626" cy="4309814"/>
            <a:chOff x="0" y="0"/>
            <a:chExt cx="1806185" cy="20821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09424" y="3832634"/>
            <a:ext cx="3738626" cy="4309814"/>
            <a:chOff x="0" y="0"/>
            <a:chExt cx="1806185" cy="20821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439950" y="3764244"/>
            <a:ext cx="3738626" cy="4309814"/>
            <a:chOff x="0" y="0"/>
            <a:chExt cx="1806185" cy="2082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258583" y="2086539"/>
            <a:ext cx="2101360" cy="210136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038380" y="2153167"/>
            <a:ext cx="2101360" cy="210136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928057" y="2153167"/>
            <a:ext cx="2101360" cy="210136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467446" y="2692555"/>
            <a:ext cx="1022583" cy="102258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148482" y="2085952"/>
            <a:ext cx="2101360" cy="210136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647031" y="2772952"/>
            <a:ext cx="883836" cy="88383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2700000">
            <a:off x="10757243" y="2694714"/>
            <a:ext cx="883836" cy="8838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14759403" y="2573487"/>
            <a:ext cx="1099719" cy="952632"/>
          </a:xfrm>
          <a:custGeom>
            <a:avLst/>
            <a:gdLst/>
            <a:ahLst/>
            <a:cxnLst/>
            <a:rect l="l" t="t" r="r" b="b"/>
            <a:pathLst>
              <a:path w="1099719" h="952632">
                <a:moveTo>
                  <a:pt x="0" y="0"/>
                </a:moveTo>
                <a:lnTo>
                  <a:pt x="1099720" y="0"/>
                </a:lnTo>
                <a:lnTo>
                  <a:pt x="1099720" y="952632"/>
                </a:lnTo>
                <a:lnTo>
                  <a:pt x="0" y="95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837708" y="8675708"/>
            <a:ext cx="7602242" cy="850859"/>
          </a:xfrm>
          <a:custGeom>
            <a:avLst/>
            <a:gdLst/>
            <a:ahLst/>
            <a:cxnLst/>
            <a:rect l="l" t="t" r="r" b="b"/>
            <a:pathLst>
              <a:path w="7602242" h="850859">
                <a:moveTo>
                  <a:pt x="0" y="0"/>
                </a:moveTo>
                <a:lnTo>
                  <a:pt x="7602242" y="0"/>
                </a:lnTo>
                <a:lnTo>
                  <a:pt x="7602242" y="850859"/>
                </a:lnTo>
                <a:lnTo>
                  <a:pt x="0" y="850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109424" y="871589"/>
            <a:ext cx="16069153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9"/>
              </a:lnSpc>
              <a:spcBef>
                <a:spcPct val="0"/>
              </a:spcBef>
            </a:pPr>
            <a:r>
              <a:rPr lang="en-US" sz="7200" b="1" u="none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Input Validation Benefits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" y="9013899"/>
            <a:ext cx="491494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</a:pPr>
            <a:r>
              <a:rPr lang="en-US" sz="3600" dirty="0">
                <a:solidFill>
                  <a:srgbClr val="0F1113"/>
                </a:solidFill>
                <a:latin typeface="Times New Roman" pitchFamily="18" charset="0"/>
                <a:ea typeface="Nourd"/>
                <a:cs typeface="Times New Roman" pitchFamily="18" charset="0"/>
                <a:sym typeface="Nourd"/>
              </a:rPr>
              <a:t>Check user inputs with: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645390" y="4542658"/>
            <a:ext cx="3107543" cy="2828440"/>
            <a:chOff x="0" y="66675"/>
            <a:chExt cx="4143390" cy="3771253"/>
          </a:xfrm>
        </p:grpSpPr>
        <p:sp>
          <p:nvSpPr>
            <p:cNvPr id="32" name="TextBox 32"/>
            <p:cNvSpPr txBox="1"/>
            <p:nvPr/>
          </p:nvSpPr>
          <p:spPr>
            <a:xfrm>
              <a:off x="0" y="1444111"/>
              <a:ext cx="4143390" cy="2393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Enhances user satisfaction with </a:t>
              </a:r>
              <a:r>
                <a:rPr lang="en-US" sz="2500" b="1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clear feedback</a:t>
              </a: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 on errors.</a:t>
              </a:r>
            </a:p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Prevents crashes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User Experience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535289" y="4542658"/>
            <a:ext cx="3107543" cy="2428389"/>
            <a:chOff x="0" y="66675"/>
            <a:chExt cx="4143390" cy="3237852"/>
          </a:xfrm>
        </p:grpSpPr>
        <p:sp>
          <p:nvSpPr>
            <p:cNvPr id="35" name="TextBox 35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Security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910710"/>
              <a:ext cx="4143390" cy="2393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Protects against </a:t>
              </a:r>
              <a:r>
                <a:rPr lang="en-US" sz="2500" b="1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malicious inputs</a:t>
              </a: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 and vulnerabilities.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Improves trust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24966" y="4542658"/>
            <a:ext cx="3107543" cy="1979549"/>
            <a:chOff x="0" y="66675"/>
            <a:chExt cx="4143390" cy="263939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910711"/>
              <a:ext cx="4143390" cy="1795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Ensures user input meets all </a:t>
              </a:r>
              <a:r>
                <a:rPr lang="en-US" sz="2500" b="1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required formats</a:t>
              </a: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.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Accuracy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755492" y="4542658"/>
            <a:ext cx="3107543" cy="2428389"/>
            <a:chOff x="0" y="66675"/>
            <a:chExt cx="4143390" cy="3237852"/>
          </a:xfrm>
        </p:grpSpPr>
        <p:sp>
          <p:nvSpPr>
            <p:cNvPr id="41" name="TextBox 41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</a:pPr>
              <a:r>
                <a:rPr lang="en-US" sz="3200" b="1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Efficiency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910710"/>
              <a:ext cx="4143390" cy="2393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Reduces processing time by </a:t>
              </a:r>
              <a:r>
                <a:rPr lang="en-US" sz="2500" b="1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filtering invalid data</a:t>
              </a: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 early.</a:t>
              </a:r>
            </a:p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Flags anomalies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29848" y="3763641"/>
            <a:ext cx="3738626" cy="4309814"/>
            <a:chOff x="0" y="0"/>
            <a:chExt cx="1806185" cy="2082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19747" y="3794534"/>
            <a:ext cx="3738626" cy="4309814"/>
            <a:chOff x="0" y="0"/>
            <a:chExt cx="1806185" cy="20821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09424" y="3832634"/>
            <a:ext cx="3738626" cy="4309814"/>
            <a:chOff x="0" y="0"/>
            <a:chExt cx="1806185" cy="20821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439950" y="3764244"/>
            <a:ext cx="3738626" cy="4309814"/>
            <a:chOff x="0" y="0"/>
            <a:chExt cx="1806185" cy="2082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258583" y="2086539"/>
            <a:ext cx="2101360" cy="210136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038380" y="2153167"/>
            <a:ext cx="2101360" cy="210136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928057" y="2153167"/>
            <a:ext cx="2101360" cy="210136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467446" y="2692555"/>
            <a:ext cx="1022583" cy="102258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148482" y="2085952"/>
            <a:ext cx="2101360" cy="210136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647031" y="2772952"/>
            <a:ext cx="883836" cy="88383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2700000">
            <a:off x="10757243" y="2694714"/>
            <a:ext cx="883836" cy="8838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14759403" y="2573487"/>
            <a:ext cx="1099719" cy="952632"/>
          </a:xfrm>
          <a:custGeom>
            <a:avLst/>
            <a:gdLst/>
            <a:ahLst/>
            <a:cxnLst/>
            <a:rect l="l" t="t" r="r" b="b"/>
            <a:pathLst>
              <a:path w="1099719" h="952632">
                <a:moveTo>
                  <a:pt x="0" y="0"/>
                </a:moveTo>
                <a:lnTo>
                  <a:pt x="1099720" y="0"/>
                </a:lnTo>
                <a:lnTo>
                  <a:pt x="1099720" y="952632"/>
                </a:lnTo>
                <a:lnTo>
                  <a:pt x="0" y="95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797504" y="8113873"/>
            <a:ext cx="6807291" cy="2146141"/>
          </a:xfrm>
          <a:custGeom>
            <a:avLst/>
            <a:gdLst/>
            <a:ahLst/>
            <a:cxnLst/>
            <a:rect l="l" t="t" r="r" b="b"/>
            <a:pathLst>
              <a:path w="6807291" h="2146141">
                <a:moveTo>
                  <a:pt x="0" y="0"/>
                </a:moveTo>
                <a:lnTo>
                  <a:pt x="6807292" y="0"/>
                </a:lnTo>
                <a:lnTo>
                  <a:pt x="6807292" y="2146141"/>
                </a:lnTo>
                <a:lnTo>
                  <a:pt x="0" y="2146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109424" y="871589"/>
            <a:ext cx="16069153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9"/>
              </a:lnSpc>
              <a:spcBef>
                <a:spcPct val="0"/>
              </a:spcBef>
            </a:pPr>
            <a:r>
              <a:rPr lang="en-US" sz="7200" b="1" u="none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Complete Prediction Page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645390" y="4542658"/>
            <a:ext cx="3107543" cy="1979549"/>
            <a:chOff x="0" y="66675"/>
            <a:chExt cx="4143390" cy="2639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910711"/>
              <a:ext cx="4143390" cy="1795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Utilizing </a:t>
              </a:r>
              <a:r>
                <a:rPr lang="en-US" sz="2500" dirty="0" err="1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st.metric</a:t>
              </a: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() for effective result representation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Output Display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535289" y="4542658"/>
            <a:ext cx="3107543" cy="1979548"/>
            <a:chOff x="0" y="66675"/>
            <a:chExt cx="4143390" cy="2639396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User Input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910709"/>
              <a:ext cx="4143390" cy="179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Efficient handling of user data with validation checks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24966" y="4542658"/>
            <a:ext cx="3107543" cy="1979548"/>
            <a:chOff x="0" y="66675"/>
            <a:chExt cx="4143390" cy="2639397"/>
          </a:xfrm>
        </p:grpSpPr>
        <p:sp>
          <p:nvSpPr>
            <p:cNvPr id="37" name="TextBox 37"/>
            <p:cNvSpPr txBox="1"/>
            <p:nvPr/>
          </p:nvSpPr>
          <p:spPr>
            <a:xfrm>
              <a:off x="0" y="910710"/>
              <a:ext cx="4143390" cy="179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Clear functions and modular design for easy understanding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Code Structure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55492" y="4542658"/>
            <a:ext cx="3107543" cy="1979548"/>
            <a:chOff x="0" y="66675"/>
            <a:chExt cx="4143390" cy="2639397"/>
          </a:xfrm>
        </p:grpSpPr>
        <p:sp>
          <p:nvSpPr>
            <p:cNvPr id="40" name="TextBox 40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</a:pPr>
              <a:r>
                <a:rPr lang="en-US" sz="3200" b="1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Logging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910710"/>
              <a:ext cx="4143390" cy="179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Tracking predictions and user interactions for improvements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29848" y="3763641"/>
            <a:ext cx="3738626" cy="4309814"/>
            <a:chOff x="0" y="0"/>
            <a:chExt cx="1806185" cy="2082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19747" y="3832634"/>
            <a:ext cx="3738626" cy="4309814"/>
            <a:chOff x="0" y="0"/>
            <a:chExt cx="1806185" cy="20821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09424" y="3832634"/>
            <a:ext cx="3738626" cy="4309814"/>
            <a:chOff x="0" y="0"/>
            <a:chExt cx="1806185" cy="20821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439950" y="3764244"/>
            <a:ext cx="3738626" cy="4309814"/>
            <a:chOff x="0" y="0"/>
            <a:chExt cx="1806185" cy="2082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258583" y="2086539"/>
            <a:ext cx="2101360" cy="210136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038380" y="2153167"/>
            <a:ext cx="2101360" cy="210136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928057" y="2153167"/>
            <a:ext cx="2101360" cy="210136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467446" y="2692555"/>
            <a:ext cx="1022583" cy="102258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148482" y="2085952"/>
            <a:ext cx="2101360" cy="210136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647031" y="2772952"/>
            <a:ext cx="883836" cy="88383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2700000">
            <a:off x="10757243" y="2694714"/>
            <a:ext cx="883836" cy="8838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14759403" y="2573487"/>
            <a:ext cx="1099719" cy="952632"/>
          </a:xfrm>
          <a:custGeom>
            <a:avLst/>
            <a:gdLst/>
            <a:ahLst/>
            <a:cxnLst/>
            <a:rect l="l" t="t" r="r" b="b"/>
            <a:pathLst>
              <a:path w="1099719" h="952632">
                <a:moveTo>
                  <a:pt x="0" y="0"/>
                </a:moveTo>
                <a:lnTo>
                  <a:pt x="1099720" y="0"/>
                </a:lnTo>
                <a:lnTo>
                  <a:pt x="1099720" y="952632"/>
                </a:lnTo>
                <a:lnTo>
                  <a:pt x="0" y="95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467446" y="8083583"/>
            <a:ext cx="13769272" cy="2168907"/>
          </a:xfrm>
          <a:custGeom>
            <a:avLst/>
            <a:gdLst/>
            <a:ahLst/>
            <a:cxnLst/>
            <a:rect l="l" t="t" r="r" b="b"/>
            <a:pathLst>
              <a:path w="13769272" h="2168907">
                <a:moveTo>
                  <a:pt x="0" y="0"/>
                </a:moveTo>
                <a:lnTo>
                  <a:pt x="13769271" y="0"/>
                </a:lnTo>
                <a:lnTo>
                  <a:pt x="13769271" y="2168906"/>
                </a:lnTo>
                <a:lnTo>
                  <a:pt x="0" y="2168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109424" y="871589"/>
            <a:ext cx="16069153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9"/>
              </a:lnSpc>
              <a:spcBef>
                <a:spcPct val="0"/>
              </a:spcBef>
            </a:pPr>
            <a:r>
              <a:rPr lang="en-US" sz="7200" b="1" u="none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Logging Predictions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645390" y="4542658"/>
            <a:ext cx="3107543" cy="1979549"/>
            <a:chOff x="0" y="66675"/>
            <a:chExt cx="4143390" cy="263939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910711"/>
              <a:ext cx="4143390" cy="1795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Improving model performance through better insights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Benefits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535289" y="4542658"/>
            <a:ext cx="3107543" cy="1979548"/>
            <a:chOff x="0" y="66675"/>
            <a:chExt cx="4143390" cy="2639397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Use Cases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910710"/>
              <a:ext cx="4143390" cy="179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Practical scenarios for utilizing logging effectively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24966" y="4542658"/>
            <a:ext cx="3107543" cy="1979549"/>
            <a:chOff x="0" y="66675"/>
            <a:chExt cx="4143390" cy="2639399"/>
          </a:xfrm>
        </p:grpSpPr>
        <p:sp>
          <p:nvSpPr>
            <p:cNvPr id="37" name="TextBox 37"/>
            <p:cNvSpPr txBox="1"/>
            <p:nvPr/>
          </p:nvSpPr>
          <p:spPr>
            <a:xfrm>
              <a:off x="0" y="910711"/>
              <a:ext cx="4143390" cy="1795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Implementing logging in machine learning applications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Code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55492" y="4542658"/>
            <a:ext cx="3107543" cy="1979548"/>
            <a:chOff x="0" y="66675"/>
            <a:chExt cx="4143390" cy="2639397"/>
          </a:xfrm>
        </p:grpSpPr>
        <p:sp>
          <p:nvSpPr>
            <p:cNvPr id="40" name="TextBox 40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</a:pPr>
              <a:r>
                <a:rPr lang="en-US" sz="3200" b="1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Tools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910710"/>
              <a:ext cx="4143390" cy="1795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</a:pPr>
              <a:r>
                <a:rPr lang="en-US" sz="2500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Software and libraries to facilitate logging predictions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00271">
            <a:off x="2411616" y="-4330777"/>
            <a:ext cx="13464768" cy="18948555"/>
          </a:xfrm>
          <a:custGeom>
            <a:avLst/>
            <a:gdLst/>
            <a:ahLst/>
            <a:cxnLst/>
            <a:rect l="l" t="t" r="r" b="b"/>
            <a:pathLst>
              <a:path w="13464768" h="18948555">
                <a:moveTo>
                  <a:pt x="0" y="0"/>
                </a:moveTo>
                <a:lnTo>
                  <a:pt x="13464768" y="0"/>
                </a:lnTo>
                <a:lnTo>
                  <a:pt x="13464768" y="18948554"/>
                </a:lnTo>
                <a:lnTo>
                  <a:pt x="0" y="1894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29848" y="3763641"/>
            <a:ext cx="3738626" cy="4309814"/>
            <a:chOff x="0" y="0"/>
            <a:chExt cx="1806185" cy="2082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19747" y="3832634"/>
            <a:ext cx="3738626" cy="4309814"/>
            <a:chOff x="0" y="0"/>
            <a:chExt cx="1806185" cy="20821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09424" y="3832634"/>
            <a:ext cx="3738626" cy="4309814"/>
            <a:chOff x="0" y="0"/>
            <a:chExt cx="1806185" cy="20821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439950" y="3764244"/>
            <a:ext cx="3738626" cy="4309814"/>
            <a:chOff x="0" y="0"/>
            <a:chExt cx="1806185" cy="20821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06185" cy="2082134"/>
            </a:xfrm>
            <a:custGeom>
              <a:avLst/>
              <a:gdLst/>
              <a:ahLst/>
              <a:cxnLst/>
              <a:rect l="l" t="t" r="r" b="b"/>
              <a:pathLst>
                <a:path w="1806185" h="2082134">
                  <a:moveTo>
                    <a:pt x="1681725" y="2082134"/>
                  </a:moveTo>
                  <a:lnTo>
                    <a:pt x="124460" y="2082134"/>
                  </a:lnTo>
                  <a:cubicBezTo>
                    <a:pt x="55880" y="2082134"/>
                    <a:pt x="0" y="2026254"/>
                    <a:pt x="0" y="19576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81725" y="0"/>
                  </a:lnTo>
                  <a:cubicBezTo>
                    <a:pt x="1750305" y="0"/>
                    <a:pt x="1806185" y="55880"/>
                    <a:pt x="1806185" y="124460"/>
                  </a:cubicBezTo>
                  <a:lnTo>
                    <a:pt x="1806185" y="1957674"/>
                  </a:lnTo>
                  <a:cubicBezTo>
                    <a:pt x="1806185" y="2026254"/>
                    <a:pt x="1750305" y="2082134"/>
                    <a:pt x="1681725" y="2082134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258583" y="2086539"/>
            <a:ext cx="2101360" cy="210136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038380" y="2153167"/>
            <a:ext cx="2101360" cy="210136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928057" y="2153167"/>
            <a:ext cx="2101360" cy="210136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467446" y="2692555"/>
            <a:ext cx="1022583" cy="102258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148482" y="2085952"/>
            <a:ext cx="2101360" cy="210136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2F4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647031" y="2772952"/>
            <a:ext cx="883836" cy="88383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7EBF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2700000">
            <a:off x="10757243" y="2694714"/>
            <a:ext cx="883836" cy="8838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6354" y="0"/>
                  </a:moveTo>
                  <a:lnTo>
                    <a:pt x="716446" y="0"/>
                  </a:lnTo>
                  <a:cubicBezTo>
                    <a:pt x="769661" y="0"/>
                    <a:pt x="812800" y="43139"/>
                    <a:pt x="812800" y="96354"/>
                  </a:cubicBezTo>
                  <a:lnTo>
                    <a:pt x="812800" y="716446"/>
                  </a:lnTo>
                  <a:cubicBezTo>
                    <a:pt x="812800" y="769661"/>
                    <a:pt x="769661" y="812800"/>
                    <a:pt x="716446" y="812800"/>
                  </a:cubicBezTo>
                  <a:lnTo>
                    <a:pt x="96354" y="812800"/>
                  </a:lnTo>
                  <a:cubicBezTo>
                    <a:pt x="43139" y="812800"/>
                    <a:pt x="0" y="769661"/>
                    <a:pt x="0" y="716446"/>
                  </a:cubicBezTo>
                  <a:lnTo>
                    <a:pt x="0" y="96354"/>
                  </a:lnTo>
                  <a:cubicBezTo>
                    <a:pt x="0" y="43139"/>
                    <a:pt x="43139" y="0"/>
                    <a:pt x="96354" y="0"/>
                  </a:cubicBezTo>
                  <a:close/>
                </a:path>
              </a:pathLst>
            </a:custGeom>
            <a:solidFill>
              <a:srgbClr val="ECF7C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14759403" y="2573487"/>
            <a:ext cx="1099719" cy="952632"/>
          </a:xfrm>
          <a:custGeom>
            <a:avLst/>
            <a:gdLst/>
            <a:ahLst/>
            <a:cxnLst/>
            <a:rect l="l" t="t" r="r" b="b"/>
            <a:pathLst>
              <a:path w="1099719" h="952632">
                <a:moveTo>
                  <a:pt x="0" y="0"/>
                </a:moveTo>
                <a:lnTo>
                  <a:pt x="1099720" y="0"/>
                </a:lnTo>
                <a:lnTo>
                  <a:pt x="1099720" y="952632"/>
                </a:lnTo>
                <a:lnTo>
                  <a:pt x="0" y="95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109424" y="871589"/>
            <a:ext cx="16069153" cy="81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9"/>
              </a:lnSpc>
              <a:spcBef>
                <a:spcPct val="0"/>
              </a:spcBef>
            </a:pPr>
            <a:r>
              <a:rPr lang="en-US" sz="7200" b="1" u="none" dirty="0">
                <a:solidFill>
                  <a:srgbClr val="0F1113"/>
                </a:solidFill>
                <a:latin typeface="Times New Roman" pitchFamily="18" charset="0"/>
                <a:ea typeface="Nourd Bold"/>
                <a:cs typeface="Times New Roman" pitchFamily="18" charset="0"/>
                <a:sym typeface="Nourd Bold"/>
              </a:rPr>
              <a:t>Real-World Case Study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645390" y="4542658"/>
            <a:ext cx="3107543" cy="2274502"/>
            <a:chOff x="0" y="66675"/>
            <a:chExt cx="4143390" cy="3032669"/>
          </a:xfrm>
        </p:grpSpPr>
        <p:sp>
          <p:nvSpPr>
            <p:cNvPr id="31" name="TextBox 31"/>
            <p:cNvSpPr txBox="1"/>
            <p:nvPr/>
          </p:nvSpPr>
          <p:spPr>
            <a:xfrm>
              <a:off x="0" y="910711"/>
              <a:ext cx="4143390" cy="218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93"/>
                </a:lnSpc>
              </a:pPr>
              <a:r>
                <a:rPr lang="en-US" sz="2281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Data collection strategies, model training, validation techniques, deployment processes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Methodology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535289" y="4542658"/>
            <a:ext cx="3107543" cy="2274501"/>
            <a:chOff x="0" y="66675"/>
            <a:chExt cx="4143390" cy="3032668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Tools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910710"/>
              <a:ext cx="4143390" cy="218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93"/>
                </a:lnSpc>
              </a:pPr>
              <a:r>
                <a:rPr lang="en-US" sz="2281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Python libraries, </a:t>
              </a:r>
              <a:r>
                <a:rPr lang="en-US" sz="2281" dirty="0" err="1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Streamlit</a:t>
              </a:r>
              <a:r>
                <a:rPr lang="en-US" sz="2281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 framework, machine learning algorithms, data visualization tools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24966" y="4542658"/>
            <a:ext cx="3107543" cy="2274502"/>
            <a:chOff x="0" y="66675"/>
            <a:chExt cx="4143390" cy="3032669"/>
          </a:xfrm>
        </p:grpSpPr>
        <p:sp>
          <p:nvSpPr>
            <p:cNvPr id="37" name="TextBox 37"/>
            <p:cNvSpPr txBox="1"/>
            <p:nvPr/>
          </p:nvSpPr>
          <p:spPr>
            <a:xfrm>
              <a:off x="0" y="910711"/>
              <a:ext cx="4143390" cy="218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93"/>
                </a:lnSpc>
              </a:pPr>
              <a:r>
                <a:rPr lang="en-US" sz="2281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Enhanced predictive accuracy, improved decision-making, user satisfaction, cost reduction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r>
                <a:rPr lang="en-US" sz="3200" b="1" u="none" strike="noStrike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Outcomes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55492" y="4542658"/>
            <a:ext cx="3107543" cy="2684871"/>
            <a:chOff x="0" y="66675"/>
            <a:chExt cx="4143390" cy="3579827"/>
          </a:xfrm>
        </p:grpSpPr>
        <p:sp>
          <p:nvSpPr>
            <p:cNvPr id="40" name="TextBox 40"/>
            <p:cNvSpPr txBox="1"/>
            <p:nvPr/>
          </p:nvSpPr>
          <p:spPr>
            <a:xfrm>
              <a:off x="0" y="66675"/>
              <a:ext cx="414339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00"/>
                </a:lnSpc>
              </a:pPr>
              <a:r>
                <a:rPr lang="en-US" sz="3200" b="1" spc="-64" dirty="0">
                  <a:solidFill>
                    <a:srgbClr val="0F1113"/>
                  </a:solidFill>
                  <a:latin typeface="Times New Roman" pitchFamily="18" charset="0"/>
                  <a:ea typeface="Nourd Bold"/>
                  <a:cs typeface="Times New Roman" pitchFamily="18" charset="0"/>
                  <a:sym typeface="Nourd Bold"/>
                </a:rPr>
                <a:t>Impact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910710"/>
              <a:ext cx="4143390" cy="2735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93"/>
                </a:lnSpc>
              </a:pPr>
              <a:r>
                <a:rPr lang="en-US" sz="2281" dirty="0">
                  <a:solidFill>
                    <a:srgbClr val="0F1113"/>
                  </a:solidFill>
                  <a:latin typeface="Times New Roman" pitchFamily="18" charset="0"/>
                  <a:ea typeface="Nourd"/>
                  <a:cs typeface="Times New Roman" pitchFamily="18" charset="0"/>
                  <a:sym typeface="Nourd"/>
                </a:rPr>
                <a:t>Increased efficiency, better resource allocation, community engagement, environmental sustainability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428</Words>
  <Application>Microsoft Office PowerPoint</Application>
  <PresentationFormat>Custom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Canva Sans</vt:lpstr>
      <vt:lpstr>Calibri</vt:lpstr>
      <vt:lpstr>Nourd</vt:lpstr>
      <vt:lpstr>Times New Roman</vt:lpstr>
      <vt:lpstr>Nourd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Machine Learning Module Overview</dc:title>
  <dc:description>Presentation - Machine Learning Module Overview</dc:description>
  <cp:lastModifiedBy>PC</cp:lastModifiedBy>
  <cp:revision>6</cp:revision>
  <dcterms:created xsi:type="dcterms:W3CDTF">2006-08-16T00:00:00Z</dcterms:created>
  <dcterms:modified xsi:type="dcterms:W3CDTF">2025-06-27T03:56:23Z</dcterms:modified>
  <dc:identifier>DAGrgp-xw9k</dc:identifier>
</cp:coreProperties>
</file>